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86" r:id="rId7"/>
    <p:sldId id="287" r:id="rId8"/>
    <p:sldId id="265" r:id="rId9"/>
    <p:sldId id="266" r:id="rId10"/>
    <p:sldId id="268" r:id="rId11"/>
    <p:sldId id="257" r:id="rId12"/>
    <p:sldId id="267" r:id="rId13"/>
    <p:sldId id="269" r:id="rId14"/>
    <p:sldId id="270" r:id="rId15"/>
    <p:sldId id="271" r:id="rId16"/>
    <p:sldId id="288" r:id="rId17"/>
    <p:sldId id="272" r:id="rId18"/>
    <p:sldId id="273" r:id="rId19"/>
    <p:sldId id="274" r:id="rId20"/>
    <p:sldId id="275" r:id="rId21"/>
    <p:sldId id="260" r:id="rId22"/>
    <p:sldId id="277" r:id="rId23"/>
    <p:sldId id="276" r:id="rId24"/>
    <p:sldId id="289" r:id="rId25"/>
    <p:sldId id="278" r:id="rId26"/>
    <p:sldId id="279" r:id="rId27"/>
    <p:sldId id="280" r:id="rId28"/>
    <p:sldId id="281" r:id="rId29"/>
    <p:sldId id="283" r:id="rId30"/>
    <p:sldId id="259" r:id="rId31"/>
    <p:sldId id="282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772C47-C900-40EF-8910-70B303A7F44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Literary Terms &amp; Stylistic Techniques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828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Choices</a:t>
            </a:r>
          </a:p>
          <a:p>
            <a:r>
              <a:rPr lang="en-US" i="1" dirty="0" smtClean="0"/>
              <a:t>Individualism &amp; Integrity Unit</a:t>
            </a:r>
          </a:p>
          <a:p>
            <a:r>
              <a:rPr lang="en-US" dirty="0" smtClean="0"/>
              <a:t>Sophomore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5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Genre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term for any category of literature or other </a:t>
            </a:r>
            <a:r>
              <a:rPr lang="en-US" dirty="0" smtClean="0"/>
              <a:t>	forms </a:t>
            </a:r>
            <a:r>
              <a:rPr lang="en-US" dirty="0"/>
              <a:t>of art or </a:t>
            </a:r>
            <a:r>
              <a:rPr lang="en-US" dirty="0" smtClean="0"/>
              <a:t>entertainment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fantasy, mystery, historical fiction, sci-fi, romance…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6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Gothic Fiction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genre of literature that combines elements of </a:t>
            </a:r>
            <a:r>
              <a:rPr lang="en-US" dirty="0" smtClean="0"/>
              <a:t>	both </a:t>
            </a:r>
            <a:r>
              <a:rPr lang="en-US" dirty="0"/>
              <a:t>horror and romance.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referred to as </a:t>
            </a:r>
            <a:r>
              <a:rPr lang="en-US" i="1" dirty="0"/>
              <a:t>Gothic </a:t>
            </a:r>
            <a:r>
              <a:rPr lang="en-US" i="1" dirty="0" smtClean="0"/>
              <a:t>Horror</a:t>
            </a:r>
          </a:p>
          <a:p>
            <a:endParaRPr lang="en-US" i="1" dirty="0" smtClean="0"/>
          </a:p>
          <a:p>
            <a:endParaRPr lang="en-US" i="1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Edgar Allan Poe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Grotesque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dirty="0" smtClean="0"/>
              <a:t>Implies </a:t>
            </a:r>
            <a:r>
              <a:rPr lang="en-US" dirty="0"/>
              <a:t>a mutation of the characters, plants </a:t>
            </a:r>
            <a:r>
              <a:rPr lang="en-US" dirty="0" smtClean="0"/>
              <a:t>	and/or </a:t>
            </a:r>
            <a:r>
              <a:rPr lang="en-US" dirty="0"/>
              <a:t>animals. </a:t>
            </a:r>
            <a:endParaRPr lang="en-US" dirty="0" smtClean="0"/>
          </a:p>
          <a:p>
            <a:pPr lvl="1"/>
            <a:r>
              <a:rPr lang="en-US" i="1" dirty="0" smtClean="0"/>
              <a:t>transforms </a:t>
            </a:r>
            <a:r>
              <a:rPr lang="en-US" i="1" dirty="0"/>
              <a:t>the normal features and/or behaviors  into </a:t>
            </a:r>
            <a:r>
              <a:rPr lang="en-US" i="1" dirty="0" smtClean="0"/>
              <a:t>extremes </a:t>
            </a:r>
            <a:r>
              <a:rPr lang="en-US" i="1" dirty="0"/>
              <a:t>that are meant to be frightening and/or disturbingly </a:t>
            </a:r>
            <a:r>
              <a:rPr lang="en-US" i="1" dirty="0" smtClean="0"/>
              <a:t>comic</a:t>
            </a:r>
          </a:p>
          <a:p>
            <a:pPr lvl="1"/>
            <a:endParaRPr lang="en-US" sz="1800" i="1" dirty="0" smtClean="0"/>
          </a:p>
          <a:p>
            <a:r>
              <a:rPr lang="en-US" dirty="0"/>
              <a:t>a work in which two separate modes, comedy </a:t>
            </a:r>
            <a:r>
              <a:rPr lang="en-US" dirty="0" smtClean="0"/>
              <a:t>	and </a:t>
            </a:r>
            <a:r>
              <a:rPr lang="en-US" dirty="0"/>
              <a:t>tragedy, are mixed</a:t>
            </a:r>
            <a:r>
              <a:rPr lang="en-US" dirty="0" smtClean="0"/>
              <a:t>.</a:t>
            </a:r>
          </a:p>
          <a:p>
            <a:endParaRPr lang="en-US" sz="2000" dirty="0" smtClean="0"/>
          </a:p>
          <a:p>
            <a:pPr lvl="2" algn="ctr"/>
            <a:r>
              <a:rPr lang="en-US" dirty="0">
                <a:solidFill>
                  <a:srgbClr val="FF0000"/>
                </a:solidFill>
              </a:rPr>
              <a:t>This is a common device of fairytales, </a:t>
            </a:r>
            <a:endParaRPr lang="en-US" dirty="0" smtClean="0">
              <a:solidFill>
                <a:srgbClr val="FF0000"/>
              </a:solidFill>
            </a:endParaRPr>
          </a:p>
          <a:p>
            <a:pPr marL="905256" lvl="2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i="1" dirty="0" smtClean="0">
                <a:solidFill>
                  <a:srgbClr val="FF0000"/>
                </a:solidFill>
              </a:rPr>
              <a:t>Beauty </a:t>
            </a:r>
            <a:r>
              <a:rPr lang="en-US" i="1" dirty="0">
                <a:solidFill>
                  <a:srgbClr val="FF0000"/>
                </a:solidFill>
              </a:rPr>
              <a:t>and the </a:t>
            </a:r>
            <a:r>
              <a:rPr lang="en-US" i="1" dirty="0" smtClean="0">
                <a:solidFill>
                  <a:srgbClr val="FF0000"/>
                </a:solidFill>
              </a:rPr>
              <a:t>Beast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Hyperbole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deliberate and obvious exaggeration used for </a:t>
            </a:r>
            <a:r>
              <a:rPr lang="en-US" dirty="0" smtClean="0"/>
              <a:t>	effect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called you a billion times and you never picked up!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8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Imagery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or language that evokes one or all of </a:t>
            </a:r>
            <a:r>
              <a:rPr lang="en-US" dirty="0" smtClean="0"/>
              <a:t>	the </a:t>
            </a:r>
            <a:r>
              <a:rPr lang="en-US" dirty="0"/>
              <a:t>five senses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Descriptions of people or objects stated in </a:t>
            </a:r>
            <a:r>
              <a:rPr lang="en-US" dirty="0" smtClean="0"/>
              <a:t>	terms </a:t>
            </a:r>
            <a:r>
              <a:rPr lang="en-US" dirty="0"/>
              <a:t>of our senses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eerie silence was shattered by her scream.</a:t>
            </a:r>
          </a:p>
        </p:txBody>
      </p:sp>
    </p:spTree>
    <p:extLst>
      <p:ext uri="{BB962C8B-B14F-4D97-AF65-F5344CB8AC3E}">
        <p14:creationId xmlns:p14="http://schemas.microsoft.com/office/powerpoint/2010/main" val="116502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Inference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 reasonable conclusion </a:t>
            </a:r>
            <a:r>
              <a:rPr lang="en-US" dirty="0" smtClean="0"/>
              <a:t>(assumption) from </a:t>
            </a:r>
            <a:r>
              <a:rPr lang="en-US" dirty="0"/>
              <a:t>the </a:t>
            </a:r>
            <a:r>
              <a:rPr lang="en-US" dirty="0" smtClean="0"/>
              <a:t>	information presented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When you see that the sky is gray, </a:t>
            </a:r>
            <a:endParaRPr lang="en-US" dirty="0" smtClean="0">
              <a:solidFill>
                <a:srgbClr val="FF0000"/>
              </a:solidFill>
            </a:endParaRPr>
          </a:p>
          <a:p>
            <a:pPr marL="905256" lvl="2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you </a:t>
            </a:r>
            <a:r>
              <a:rPr lang="en-US" sz="2400" dirty="0">
                <a:solidFill>
                  <a:srgbClr val="FF0000"/>
                </a:solidFill>
              </a:rPr>
              <a:t>can </a:t>
            </a:r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n-US" sz="2400" dirty="0">
                <a:solidFill>
                  <a:srgbClr val="FF0000"/>
                </a:solidFill>
              </a:rPr>
              <a:t>that it is likely to </a:t>
            </a:r>
            <a:r>
              <a:rPr lang="en-US" sz="2400" dirty="0" smtClean="0">
                <a:solidFill>
                  <a:srgbClr val="FF0000"/>
                </a:solidFill>
              </a:rPr>
              <a:t>rain.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Irony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incongruity between what actually happens </a:t>
            </a:r>
            <a:r>
              <a:rPr lang="en-US" dirty="0" smtClean="0"/>
              <a:t>	and </a:t>
            </a:r>
            <a:r>
              <a:rPr lang="en-US" dirty="0"/>
              <a:t>what might be expected to </a:t>
            </a:r>
            <a:r>
              <a:rPr lang="en-US" dirty="0" smtClean="0"/>
              <a:t>happen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contrast between what is expected or what </a:t>
            </a:r>
            <a:r>
              <a:rPr lang="en-US" dirty="0" smtClean="0"/>
              <a:t>	appears </a:t>
            </a:r>
            <a:r>
              <a:rPr lang="en-US" dirty="0"/>
              <a:t>to be and what actually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fireman’s house burnt down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Macabre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(</a:t>
            </a:r>
            <a:r>
              <a:rPr lang="en-US" i="1" dirty="0" err="1" smtClean="0"/>
              <a:t>mah</a:t>
            </a:r>
            <a:r>
              <a:rPr lang="en-US" i="1" dirty="0" smtClean="0"/>
              <a:t>-</a:t>
            </a:r>
            <a:r>
              <a:rPr lang="en-US" i="1" dirty="0" err="1" smtClean="0"/>
              <a:t>kob</a:t>
            </a:r>
            <a:r>
              <a:rPr lang="en-US" i="1" dirty="0" smtClean="0"/>
              <a:t>-rah)</a:t>
            </a:r>
          </a:p>
          <a:p>
            <a:endParaRPr lang="en-US" i="1" dirty="0" smtClean="0"/>
          </a:p>
          <a:p>
            <a:r>
              <a:rPr lang="en-US" dirty="0"/>
              <a:t>quality of having a grim or ghastly </a:t>
            </a:r>
            <a:r>
              <a:rPr lang="en-US" dirty="0" smtClean="0"/>
              <a:t>	atmosphere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emphasize the </a:t>
            </a:r>
            <a:r>
              <a:rPr lang="en-US" dirty="0"/>
              <a:t>details and symbols of death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horror stories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Metaphor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implied comparison between two relatively </a:t>
            </a:r>
            <a:r>
              <a:rPr lang="en-US" dirty="0" smtClean="0"/>
              <a:t>	unlike </a:t>
            </a:r>
            <a:r>
              <a:rPr lang="en-US" dirty="0"/>
              <a:t>things using a form of be.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comparison is not announced by like or as. </a:t>
            </a:r>
          </a:p>
          <a:p>
            <a:endParaRPr lang="en-US" dirty="0" smtClean="0"/>
          </a:p>
          <a:p>
            <a:pPr algn="ctr"/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road was a ribbon of moonlight.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91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Mood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atmosphere or state of mind of a </a:t>
            </a:r>
            <a:r>
              <a:rPr lang="en-US" dirty="0" smtClean="0"/>
              <a:t>work</a:t>
            </a:r>
          </a:p>
          <a:p>
            <a:endParaRPr lang="en-US" dirty="0"/>
          </a:p>
          <a:p>
            <a:r>
              <a:rPr lang="en-US" dirty="0"/>
              <a:t>The climate or feeling in a literary </a:t>
            </a:r>
            <a:r>
              <a:rPr lang="en-US" dirty="0" smtClean="0"/>
              <a:t>work</a:t>
            </a:r>
          </a:p>
          <a:p>
            <a:endParaRPr lang="en-US" dirty="0" smtClean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A feeling of </a:t>
            </a:r>
            <a:r>
              <a:rPr lang="en-US" dirty="0" smtClean="0">
                <a:solidFill>
                  <a:srgbClr val="FF0000"/>
                </a:solidFill>
              </a:rPr>
              <a:t>love, doom, fear, pride…</a:t>
            </a:r>
          </a:p>
          <a:p>
            <a:pPr lvl="1" algn="ctr"/>
            <a:endParaRPr lang="en-US" sz="800" dirty="0">
              <a:solidFill>
                <a:srgbClr val="FF0000"/>
              </a:solidFill>
            </a:endParaRPr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atmosphere of </a:t>
            </a:r>
            <a:r>
              <a:rPr lang="en-US" dirty="0" smtClean="0">
                <a:solidFill>
                  <a:srgbClr val="FF0000"/>
                </a:solidFill>
              </a:rPr>
              <a:t>chaos, peace…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Allegory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A work </a:t>
            </a:r>
            <a:r>
              <a:rPr lang="en-US" dirty="0"/>
              <a:t>in which the characters and events </a:t>
            </a:r>
            <a:r>
              <a:rPr lang="en-US" dirty="0" smtClean="0"/>
              <a:t>are 	to </a:t>
            </a:r>
            <a:r>
              <a:rPr lang="en-US" dirty="0"/>
              <a:t>be understood as representing other </a:t>
            </a:r>
            <a:r>
              <a:rPr lang="en-US" dirty="0" smtClean="0"/>
              <a:t>	things </a:t>
            </a:r>
            <a:r>
              <a:rPr lang="en-US" dirty="0"/>
              <a:t>and symbolically expressing a deeper, </a:t>
            </a:r>
            <a:r>
              <a:rPr lang="en-US" dirty="0" smtClean="0"/>
              <a:t>	often </a:t>
            </a:r>
            <a:r>
              <a:rPr lang="en-US" dirty="0"/>
              <a:t>spiritual, moral, or political </a:t>
            </a:r>
            <a:r>
              <a:rPr lang="en-US" dirty="0" smtClean="0"/>
              <a:t>meaning.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Lion the Witch and the Wardrobe </a:t>
            </a:r>
          </a:p>
        </p:txBody>
      </p:sp>
    </p:spTree>
    <p:extLst>
      <p:ext uri="{BB962C8B-B14F-4D97-AF65-F5344CB8AC3E}">
        <p14:creationId xmlns:p14="http://schemas.microsoft.com/office/powerpoint/2010/main" val="4143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Omniscient Narrator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has a full knowledge of the story's events and </a:t>
            </a:r>
            <a:r>
              <a:rPr lang="en-US" dirty="0" smtClean="0"/>
              <a:t>	of </a:t>
            </a:r>
            <a:r>
              <a:rPr lang="en-US" dirty="0"/>
              <a:t>the motives and unspoken thoughts of the </a:t>
            </a:r>
            <a:r>
              <a:rPr lang="en-US" dirty="0" smtClean="0"/>
              <a:t>	various </a:t>
            </a:r>
            <a:r>
              <a:rPr lang="en-US" dirty="0"/>
              <a:t>characters.</a:t>
            </a:r>
          </a:p>
          <a:p>
            <a:endParaRPr lang="en-US" dirty="0"/>
          </a:p>
          <a:p>
            <a:r>
              <a:rPr lang="en-US" dirty="0" smtClean="0"/>
              <a:t>all‐knowing point of view</a:t>
            </a:r>
          </a:p>
          <a:p>
            <a:pPr lvl="1"/>
            <a:r>
              <a:rPr lang="en-US" i="1" dirty="0" smtClean="0"/>
              <a:t>God-like Perspective</a:t>
            </a:r>
          </a:p>
          <a:p>
            <a:pPr lvl="1"/>
            <a:endParaRPr lang="en-US" dirty="0" smtClean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Jane Austen's </a:t>
            </a:r>
            <a:r>
              <a:rPr lang="en-US" i="1" dirty="0">
                <a:solidFill>
                  <a:srgbClr val="FF0000"/>
                </a:solidFill>
              </a:rPr>
              <a:t>Pride and </a:t>
            </a:r>
            <a:r>
              <a:rPr lang="en-US" i="1" dirty="0" smtClean="0">
                <a:solidFill>
                  <a:srgbClr val="FF0000"/>
                </a:solidFill>
              </a:rPr>
              <a:t>Prejudice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Pacing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Advancing or developing writing at a 	particular rate or tempo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walking back and forth nervously</a:t>
            </a:r>
          </a:p>
        </p:txBody>
      </p:sp>
    </p:spTree>
    <p:extLst>
      <p:ext uri="{BB962C8B-B14F-4D97-AF65-F5344CB8AC3E}">
        <p14:creationId xmlns:p14="http://schemas.microsoft.com/office/powerpoint/2010/main" val="38769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Parable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 story, usually short and simple, that </a:t>
            </a:r>
            <a:r>
              <a:rPr lang="en-US" dirty="0" smtClean="0"/>
              <a:t>	illustrates </a:t>
            </a:r>
            <a:r>
              <a:rPr lang="en-US" dirty="0"/>
              <a:t>a </a:t>
            </a:r>
            <a:r>
              <a:rPr lang="en-US" dirty="0" smtClean="0"/>
              <a:t>lesson.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Bible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 The Prodigal Son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5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6000" i="1" dirty="0" smtClean="0"/>
              <a:t>Point of View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the perspective on events of the narrator or a </a:t>
            </a:r>
            <a:r>
              <a:rPr lang="en-US" dirty="0" smtClean="0"/>
              <a:t>	particular </a:t>
            </a:r>
            <a:r>
              <a:rPr lang="en-US" dirty="0"/>
              <a:t>character in a </a:t>
            </a:r>
            <a:r>
              <a:rPr lang="en-US" dirty="0" smtClean="0"/>
              <a:t>story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way the author allows </a:t>
            </a:r>
            <a:r>
              <a:rPr lang="en-US" dirty="0" smtClean="0"/>
              <a:t>one </a:t>
            </a:r>
            <a:r>
              <a:rPr lang="en-US" dirty="0"/>
              <a:t>to "see" and </a:t>
            </a:r>
            <a:r>
              <a:rPr lang="en-US" dirty="0" smtClean="0"/>
              <a:t>	"</a:t>
            </a:r>
            <a:r>
              <a:rPr lang="en-US" dirty="0"/>
              <a:t>hear" what's going </a:t>
            </a:r>
            <a:r>
              <a:rPr lang="en-US" dirty="0" smtClean="0"/>
              <a:t>on</a:t>
            </a:r>
            <a:endParaRPr lang="en-US" dirty="0"/>
          </a:p>
          <a:p>
            <a:endParaRPr lang="en-US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person,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person, 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person limited, omniscient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Prediction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endParaRPr lang="en-US" sz="1400" dirty="0"/>
          </a:p>
          <a:p>
            <a:r>
              <a:rPr lang="en-US" dirty="0" smtClean="0"/>
              <a:t>a </a:t>
            </a:r>
            <a:r>
              <a:rPr lang="en-US" dirty="0"/>
              <a:t>statement about the way things will happen </a:t>
            </a:r>
            <a:r>
              <a:rPr lang="en-US" dirty="0" smtClean="0"/>
              <a:t>	in </a:t>
            </a:r>
            <a:r>
              <a:rPr lang="en-US" dirty="0"/>
              <a:t>the future, often but not always based on </a:t>
            </a:r>
            <a:r>
              <a:rPr lang="en-US" dirty="0" smtClean="0"/>
              <a:t>	experience </a:t>
            </a:r>
            <a:r>
              <a:rPr lang="en-US" dirty="0"/>
              <a:t>or knowledge. </a:t>
            </a:r>
            <a:endParaRPr lang="en-US" dirty="0" smtClean="0"/>
          </a:p>
          <a:p>
            <a:endParaRPr lang="en-US" sz="1400" dirty="0"/>
          </a:p>
          <a:p>
            <a:r>
              <a:rPr lang="en-US" dirty="0" smtClean="0"/>
              <a:t>a </a:t>
            </a:r>
            <a:r>
              <a:rPr lang="en-US" dirty="0"/>
              <a:t>statement that some outcome is </a:t>
            </a:r>
            <a:r>
              <a:rPr lang="en-US" dirty="0" smtClean="0"/>
              <a:t>expected</a:t>
            </a:r>
            <a:endParaRPr lang="en-US" sz="1000" dirty="0"/>
          </a:p>
          <a:p>
            <a:pPr lvl="1"/>
            <a:endParaRPr lang="en-US" sz="2000" dirty="0" smtClean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forecast</a:t>
            </a:r>
          </a:p>
          <a:p>
            <a:pPr lvl="1" algn="ctr"/>
            <a:endParaRPr lang="en-US" sz="800" dirty="0">
              <a:solidFill>
                <a:srgbClr val="FF0000"/>
              </a:solidFill>
            </a:endParaRPr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an educated guess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0164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Pseudonym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A fictitious </a:t>
            </a:r>
            <a:r>
              <a:rPr lang="en-US" dirty="0" smtClean="0"/>
              <a:t>name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pen </a:t>
            </a:r>
            <a:r>
              <a:rPr lang="en-US" dirty="0" smtClean="0"/>
              <a:t>name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Samuel Clemens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Mark Twain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Repetition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the simple repeating of a word, within a </a:t>
            </a:r>
            <a:r>
              <a:rPr lang="en-US" dirty="0" smtClean="0"/>
              <a:t>	sentence </a:t>
            </a:r>
            <a:r>
              <a:rPr lang="en-US" dirty="0"/>
              <a:t>or a poetical line, with no particular </a:t>
            </a:r>
            <a:r>
              <a:rPr lang="en-US" dirty="0" smtClean="0"/>
              <a:t>	placement </a:t>
            </a:r>
            <a:r>
              <a:rPr lang="en-US" dirty="0"/>
              <a:t>of the words, in order to </a:t>
            </a:r>
            <a:r>
              <a:rPr lang="en-US" dirty="0" smtClean="0"/>
              <a:t>	emphasize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word association to convey emotion and </a:t>
            </a:r>
            <a:r>
              <a:rPr lang="en-US" dirty="0" smtClean="0"/>
              <a:t>	mood </a:t>
            </a:r>
            <a:r>
              <a:rPr lang="en-US" dirty="0"/>
              <a:t>often in a non-literal sense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i="1" dirty="0" smtClean="0">
                <a:solidFill>
                  <a:srgbClr val="FF0000"/>
                </a:solidFill>
              </a:rPr>
              <a:t>I Have a Dream” speech – Martin Luther King, Jr.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9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Romanticism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artistic and intellectual movement </a:t>
            </a:r>
            <a:r>
              <a:rPr lang="en-US" dirty="0" smtClean="0"/>
              <a:t>	originating </a:t>
            </a:r>
            <a:r>
              <a:rPr lang="en-US" dirty="0"/>
              <a:t>in Europe in the late 18th century </a:t>
            </a:r>
            <a:r>
              <a:rPr lang="en-US" dirty="0" smtClean="0"/>
              <a:t>	and </a:t>
            </a:r>
            <a:r>
              <a:rPr lang="en-US" dirty="0"/>
              <a:t>characterized by a heightened interest in </a:t>
            </a:r>
            <a:r>
              <a:rPr lang="en-US" dirty="0" smtClean="0"/>
              <a:t>	nature</a:t>
            </a:r>
            <a:r>
              <a:rPr lang="en-US" dirty="0"/>
              <a:t>, emphasis on the individual's </a:t>
            </a:r>
            <a:r>
              <a:rPr lang="en-US" dirty="0" smtClean="0"/>
              <a:t>	expression </a:t>
            </a:r>
            <a:r>
              <a:rPr lang="en-US" dirty="0"/>
              <a:t>of emotion and imagination, </a:t>
            </a:r>
            <a:r>
              <a:rPr lang="en-US" dirty="0" smtClean="0"/>
              <a:t>	departure </a:t>
            </a:r>
            <a:r>
              <a:rPr lang="en-US" dirty="0"/>
              <a:t>from the attitudes and forms of </a:t>
            </a:r>
            <a:r>
              <a:rPr lang="en-US" dirty="0" smtClean="0"/>
              <a:t>	classicism</a:t>
            </a:r>
            <a:r>
              <a:rPr lang="en-US" dirty="0"/>
              <a:t>, and rebellion against established </a:t>
            </a:r>
            <a:r>
              <a:rPr lang="en-US" dirty="0" smtClean="0"/>
              <a:t>	social </a:t>
            </a:r>
            <a:r>
              <a:rPr lang="en-US" dirty="0"/>
              <a:t>rules and conventions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Melville’s </a:t>
            </a:r>
            <a:r>
              <a:rPr lang="en-US" i="1" dirty="0" smtClean="0">
                <a:solidFill>
                  <a:srgbClr val="FF0000"/>
                </a:solidFill>
              </a:rPr>
              <a:t>Moby Dick, </a:t>
            </a:r>
            <a:r>
              <a:rPr lang="en-US" smtClean="0">
                <a:solidFill>
                  <a:srgbClr val="FF0000"/>
                </a:solidFill>
              </a:rPr>
              <a:t>Irving’s works, </a:t>
            </a:r>
          </a:p>
          <a:p>
            <a:pPr marL="585216" lvl="1" indent="0" algn="ctr">
              <a:buNone/>
            </a:pPr>
            <a:r>
              <a:rPr lang="en-US" smtClean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Whitman’s </a:t>
            </a:r>
            <a:r>
              <a:rPr lang="en-US" i="1" dirty="0" smtClean="0">
                <a:solidFill>
                  <a:srgbClr val="FF0000"/>
                </a:solidFill>
              </a:rPr>
              <a:t>Leaves of Grass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25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Satire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use of wit, especially irony, sarcasm, and </a:t>
            </a:r>
            <a:r>
              <a:rPr lang="en-US" dirty="0" smtClean="0"/>
              <a:t>	ridicule</a:t>
            </a:r>
            <a:r>
              <a:rPr lang="en-US" dirty="0"/>
              <a:t>, to critique politics and </a:t>
            </a:r>
            <a:r>
              <a:rPr lang="en-US" dirty="0" smtClean="0"/>
              <a:t>society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South Park </a:t>
            </a:r>
            <a:r>
              <a:rPr lang="en-US" dirty="0" smtClean="0">
                <a:solidFill>
                  <a:srgbClr val="FF0000"/>
                </a:solidFill>
              </a:rPr>
              <a:t>or  </a:t>
            </a:r>
            <a:r>
              <a:rPr lang="en-US" i="1" dirty="0">
                <a:solidFill>
                  <a:srgbClr val="FF0000"/>
                </a:solidFill>
              </a:rPr>
              <a:t>The Simpsons</a:t>
            </a:r>
          </a:p>
        </p:txBody>
      </p:sp>
    </p:spTree>
    <p:extLst>
      <p:ext uri="{BB962C8B-B14F-4D97-AF65-F5344CB8AC3E}">
        <p14:creationId xmlns:p14="http://schemas.microsoft.com/office/powerpoint/2010/main" val="314038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Setting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time and location in which a story takes </a:t>
            </a:r>
            <a:r>
              <a:rPr lang="en-US" dirty="0" smtClean="0"/>
              <a:t>	place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Friends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New York City </a:t>
            </a:r>
          </a:p>
          <a:p>
            <a:pPr lvl="1" algn="ctr"/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Cheers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 Bar in Boston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Alliteration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Repeated consonant sounds in neighboring </a:t>
            </a:r>
            <a:r>
              <a:rPr lang="en-US" dirty="0" smtClean="0"/>
              <a:t>	words</a:t>
            </a:r>
          </a:p>
          <a:p>
            <a:pPr lvl="1"/>
            <a:r>
              <a:rPr lang="en-US" i="1" dirty="0"/>
              <a:t>generally more than 2 </a:t>
            </a:r>
            <a:r>
              <a:rPr lang="en-US" i="1" dirty="0" smtClean="0"/>
              <a:t>words</a:t>
            </a:r>
          </a:p>
          <a:p>
            <a:pPr lvl="1"/>
            <a:endParaRPr lang="en-US" dirty="0"/>
          </a:p>
          <a:p>
            <a:r>
              <a:rPr lang="en-US" dirty="0" smtClean="0"/>
              <a:t>It is </a:t>
            </a:r>
            <a:r>
              <a:rPr lang="en-US" dirty="0"/>
              <a:t>used to create melody, establish mood, call </a:t>
            </a:r>
            <a:r>
              <a:rPr lang="en-US" dirty="0" smtClean="0"/>
              <a:t>	attention </a:t>
            </a:r>
            <a:r>
              <a:rPr lang="en-US" dirty="0"/>
              <a:t>to important words, and point out </a:t>
            </a:r>
            <a:r>
              <a:rPr lang="en-US" dirty="0" smtClean="0"/>
              <a:t>	similarities </a:t>
            </a:r>
            <a:r>
              <a:rPr lang="en-US" dirty="0"/>
              <a:t>and contrasts. </a:t>
            </a:r>
          </a:p>
          <a:p>
            <a:endParaRPr lang="en-US" dirty="0" smtClean="0"/>
          </a:p>
          <a:p>
            <a:pPr lvl="1" algn="ctr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We wink when widows </a:t>
            </a:r>
            <a:r>
              <a:rPr lang="en-US" dirty="0" smtClean="0">
                <a:solidFill>
                  <a:srgbClr val="FF0000"/>
                </a:solidFill>
              </a:rPr>
              <a:t>wince…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Suspense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Anxiety </a:t>
            </a:r>
            <a:r>
              <a:rPr lang="en-US" dirty="0"/>
              <a:t>or apprehension resulting from an </a:t>
            </a:r>
            <a:r>
              <a:rPr lang="en-US" dirty="0" smtClean="0"/>
              <a:t>	uncertain</a:t>
            </a:r>
            <a:r>
              <a:rPr lang="en-US" dirty="0"/>
              <a:t>, undecided, or mysterious </a:t>
            </a:r>
            <a:r>
              <a:rPr lang="en-US" dirty="0" smtClean="0"/>
              <a:t>	situation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On the edge of one’s seat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9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Symbol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Representation of something </a:t>
            </a:r>
            <a:r>
              <a:rPr lang="en-US" dirty="0"/>
              <a:t>abstract by </a:t>
            </a:r>
            <a:r>
              <a:rPr lang="en-US" dirty="0" smtClean="0"/>
              <a:t>	something </a:t>
            </a:r>
            <a:r>
              <a:rPr lang="en-US" dirty="0"/>
              <a:t>concrete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person, place or object which has a meaning </a:t>
            </a:r>
            <a:r>
              <a:rPr lang="en-US" dirty="0" smtClean="0"/>
              <a:t>	in </a:t>
            </a:r>
            <a:r>
              <a:rPr lang="en-US" dirty="0"/>
              <a:t>itself but suggests other meanings as </a:t>
            </a:r>
            <a:r>
              <a:rPr lang="en-US" dirty="0" smtClean="0"/>
              <a:t>well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peace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dove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Transcendentalism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600" dirty="0" smtClean="0"/>
          </a:p>
          <a:p>
            <a:r>
              <a:rPr lang="en-US" dirty="0" smtClean="0"/>
              <a:t>A </a:t>
            </a:r>
            <a:r>
              <a:rPr lang="en-US" dirty="0"/>
              <a:t>philosophical movement that developed in </a:t>
            </a:r>
            <a:r>
              <a:rPr lang="en-US" dirty="0" smtClean="0"/>
              <a:t>	the </a:t>
            </a:r>
            <a:r>
              <a:rPr lang="en-US" dirty="0"/>
              <a:t>1830s and 1840s in the New England </a:t>
            </a:r>
            <a:r>
              <a:rPr lang="en-US" dirty="0" smtClean="0"/>
              <a:t>	region </a:t>
            </a:r>
            <a:r>
              <a:rPr lang="en-US" dirty="0"/>
              <a:t>of the United States as a protest to the </a:t>
            </a:r>
            <a:r>
              <a:rPr lang="en-US" dirty="0" smtClean="0"/>
              <a:t>	general </a:t>
            </a:r>
            <a:r>
              <a:rPr lang="en-US" dirty="0"/>
              <a:t>state of culture and society, and in </a:t>
            </a:r>
            <a:r>
              <a:rPr lang="en-US" dirty="0" smtClean="0"/>
              <a:t>	particular</a:t>
            </a:r>
            <a:r>
              <a:rPr lang="en-US" dirty="0"/>
              <a:t>, the state of intellectualism 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Among </a:t>
            </a:r>
            <a:r>
              <a:rPr lang="en-US" dirty="0"/>
              <a:t>the </a:t>
            </a:r>
            <a:r>
              <a:rPr lang="en-US" dirty="0" smtClean="0"/>
              <a:t>core </a:t>
            </a:r>
            <a:r>
              <a:rPr lang="en-US" dirty="0"/>
              <a:t>beliefs was the inherent </a:t>
            </a:r>
            <a:r>
              <a:rPr lang="en-US" dirty="0" smtClean="0"/>
              <a:t>	goodness </a:t>
            </a:r>
            <a:r>
              <a:rPr lang="en-US" dirty="0"/>
              <a:t>of both man and nature</a:t>
            </a:r>
            <a:r>
              <a:rPr lang="en-US" dirty="0" smtClean="0"/>
              <a:t>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Ralph </a:t>
            </a:r>
            <a:r>
              <a:rPr lang="en-US" dirty="0">
                <a:solidFill>
                  <a:srgbClr val="FF0000"/>
                </a:solidFill>
              </a:rPr>
              <a:t>Waldo </a:t>
            </a:r>
            <a:r>
              <a:rPr lang="en-US" dirty="0" smtClean="0">
                <a:solidFill>
                  <a:srgbClr val="FF0000"/>
                </a:solidFill>
              </a:rPr>
              <a:t>Emerson &amp; Henry </a:t>
            </a:r>
            <a:r>
              <a:rPr lang="en-US" dirty="0">
                <a:solidFill>
                  <a:srgbClr val="FF0000"/>
                </a:solidFill>
              </a:rPr>
              <a:t>David </a:t>
            </a:r>
            <a:r>
              <a:rPr lang="en-US" dirty="0" smtClean="0">
                <a:solidFill>
                  <a:srgbClr val="FF0000"/>
                </a:solidFill>
              </a:rPr>
              <a:t>Thoreau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4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i="1" dirty="0" smtClean="0"/>
              <a:t>Varied Sentence Structure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To make </a:t>
            </a:r>
            <a:r>
              <a:rPr lang="en-US" dirty="0" smtClean="0"/>
              <a:t>writing </a:t>
            </a:r>
            <a:r>
              <a:rPr lang="en-US" dirty="0"/>
              <a:t>more interesting, </a:t>
            </a:r>
            <a:r>
              <a:rPr lang="en-US" dirty="0" smtClean="0"/>
              <a:t>change 	sentences </a:t>
            </a:r>
            <a:r>
              <a:rPr lang="en-US" dirty="0"/>
              <a:t>in terms of length and </a:t>
            </a:r>
            <a:r>
              <a:rPr lang="en-US" dirty="0" smtClean="0"/>
              <a:t>structure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5-10-20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Allusion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brief reference to a person, event, or place, </a:t>
            </a:r>
            <a:r>
              <a:rPr lang="en-US" dirty="0" smtClean="0"/>
              <a:t>	real </a:t>
            </a:r>
            <a:r>
              <a:rPr lang="en-US" dirty="0"/>
              <a:t>or fictitious, or to a work of </a:t>
            </a:r>
            <a:r>
              <a:rPr lang="en-US" dirty="0" smtClean="0"/>
              <a:t>art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Biblical or historical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Assonance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repetition of identical or similar vowel </a:t>
            </a:r>
            <a:r>
              <a:rPr lang="en-US" dirty="0" smtClean="0"/>
              <a:t>	sounds </a:t>
            </a:r>
            <a:r>
              <a:rPr lang="en-US" dirty="0"/>
              <a:t>in neighboring </a:t>
            </a:r>
            <a:r>
              <a:rPr lang="en-US" dirty="0" smtClean="0"/>
              <a:t>words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"It beats . . . as it sweeps . . . as it cleans!"</a:t>
            </a:r>
          </a:p>
          <a:p>
            <a:pPr marL="585216" lvl="1" indent="0" algn="ctr">
              <a:buNone/>
            </a:pPr>
            <a:r>
              <a:rPr lang="en-US" dirty="0" smtClean="0"/>
              <a:t>		</a:t>
            </a:r>
            <a:r>
              <a:rPr lang="en-US" sz="2000" dirty="0" smtClean="0"/>
              <a:t>(Hoover vacuum cleaners</a:t>
            </a:r>
            <a:r>
              <a:rPr lang="en-US" sz="2000" dirty="0"/>
              <a:t>, 1950s)</a:t>
            </a:r>
          </a:p>
        </p:txBody>
      </p:sp>
    </p:spTree>
    <p:extLst>
      <p:ext uri="{BB962C8B-B14F-4D97-AF65-F5344CB8AC3E}">
        <p14:creationId xmlns:p14="http://schemas.microsoft.com/office/powerpoint/2010/main" val="21896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Climax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the moment in a play, novel, short story, or </a:t>
            </a:r>
            <a:r>
              <a:rPr lang="en-US" dirty="0" smtClean="0"/>
              <a:t>	narrative </a:t>
            </a:r>
            <a:r>
              <a:rPr lang="en-US" dirty="0"/>
              <a:t>poem at which the crisis comes to </a:t>
            </a:r>
            <a:r>
              <a:rPr lang="en-US" dirty="0" smtClean="0"/>
              <a:t>	its </a:t>
            </a:r>
            <a:r>
              <a:rPr lang="en-US" dirty="0"/>
              <a:t>point of greatest intensity and is </a:t>
            </a:r>
            <a:r>
              <a:rPr lang="en-US" dirty="0" smtClean="0"/>
              <a:t>resolved</a:t>
            </a:r>
          </a:p>
          <a:p>
            <a:endParaRPr lang="en-US" dirty="0"/>
          </a:p>
          <a:p>
            <a:r>
              <a:rPr lang="en-US" dirty="0"/>
              <a:t>the peak of emotional response from a reader </a:t>
            </a:r>
            <a:r>
              <a:rPr lang="en-US" dirty="0" smtClean="0"/>
              <a:t>	or </a:t>
            </a:r>
            <a:r>
              <a:rPr lang="en-US" dirty="0"/>
              <a:t>spectator, and it usually represents the </a:t>
            </a:r>
            <a:r>
              <a:rPr lang="en-US" dirty="0" smtClean="0"/>
              <a:t>	turning </a:t>
            </a:r>
            <a:r>
              <a:rPr lang="en-US" dirty="0"/>
              <a:t>point in the action. </a:t>
            </a:r>
            <a:endParaRPr lang="en-US" dirty="0" smtClean="0"/>
          </a:p>
          <a:p>
            <a:pPr lvl="1"/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the most exciting part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Conflict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the opposition between or among characters or </a:t>
            </a:r>
            <a:r>
              <a:rPr lang="en-US" dirty="0" smtClean="0"/>
              <a:t>	forces </a:t>
            </a:r>
            <a:r>
              <a:rPr lang="en-US" dirty="0"/>
              <a:t>in a literary work that shapes or </a:t>
            </a:r>
            <a:r>
              <a:rPr lang="en-US" dirty="0" smtClean="0"/>
              <a:t>	motivates </a:t>
            </a:r>
            <a:r>
              <a:rPr lang="en-US" dirty="0"/>
              <a:t>the action of the plot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6" algn="just"/>
            <a:r>
              <a:rPr lang="en-US" sz="2400" dirty="0" smtClean="0">
                <a:solidFill>
                  <a:srgbClr val="FF0000"/>
                </a:solidFill>
              </a:rPr>
              <a:t>man vs. man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300 , Rocky </a:t>
            </a:r>
            <a:endParaRPr lang="en-US" sz="2400" i="1" dirty="0">
              <a:solidFill>
                <a:srgbClr val="FF0000"/>
              </a:solidFill>
            </a:endParaRPr>
          </a:p>
          <a:p>
            <a:pPr lvl="6" algn="just"/>
            <a:r>
              <a:rPr lang="en-US" sz="2400" dirty="0" smtClean="0">
                <a:solidFill>
                  <a:srgbClr val="FF0000"/>
                </a:solidFill>
              </a:rPr>
              <a:t>man  vs. nature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Titanic</a:t>
            </a:r>
            <a:endParaRPr lang="en-US" sz="2400" i="1" dirty="0">
              <a:solidFill>
                <a:srgbClr val="FF0000"/>
              </a:solidFill>
            </a:endParaRPr>
          </a:p>
          <a:p>
            <a:pPr lvl="6" algn="just"/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an vs. self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Fight Club , </a:t>
            </a:r>
            <a:r>
              <a:rPr lang="en-US" sz="2400" i="1" dirty="0">
                <a:solidFill>
                  <a:srgbClr val="FF0000"/>
                </a:solidFill>
              </a:rPr>
              <a:t>Beautiful </a:t>
            </a:r>
            <a:r>
              <a:rPr lang="en-US" sz="2400" i="1" dirty="0" smtClean="0">
                <a:solidFill>
                  <a:srgbClr val="FF0000"/>
                </a:solidFill>
              </a:rPr>
              <a:t>Mind</a:t>
            </a:r>
          </a:p>
          <a:p>
            <a:pPr lvl="6" algn="just"/>
            <a:r>
              <a:rPr lang="en-US" sz="2400" dirty="0" smtClean="0">
                <a:solidFill>
                  <a:srgbClr val="FF0000"/>
                </a:solidFill>
              </a:rPr>
              <a:t>man vs. machine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Matrix , Terminator</a:t>
            </a:r>
            <a:endParaRPr lang="en-US" sz="24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3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Descriptive Details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allow sensory recreations of experiences, </a:t>
            </a:r>
            <a:r>
              <a:rPr lang="en-US" dirty="0" smtClean="0"/>
              <a:t>	objects</a:t>
            </a:r>
            <a:r>
              <a:rPr lang="en-US" dirty="0"/>
              <a:t>, or imaginings.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encourage </a:t>
            </a:r>
            <a:r>
              <a:rPr lang="en-US" dirty="0"/>
              <a:t>a more concrete or sensory </a:t>
            </a:r>
            <a:r>
              <a:rPr lang="en-US" dirty="0" smtClean="0"/>
              <a:t>	experience </a:t>
            </a:r>
            <a:r>
              <a:rPr lang="en-US" dirty="0"/>
              <a:t>of a subject, one which allows the </a:t>
            </a:r>
            <a:r>
              <a:rPr lang="en-US" dirty="0" smtClean="0"/>
              <a:t>	reader </a:t>
            </a:r>
            <a:r>
              <a:rPr lang="en-US" dirty="0"/>
              <a:t>to transport himself or herself into a </a:t>
            </a:r>
            <a:r>
              <a:rPr lang="en-US" dirty="0" smtClean="0"/>
              <a:t>	scene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"I got a car"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I got a brand new, red car that drove </a:t>
            </a:r>
            <a:r>
              <a:rPr lang="en-US" dirty="0" smtClean="0">
                <a:solidFill>
                  <a:srgbClr val="FF0000"/>
                </a:solidFill>
              </a:rPr>
              <a:t>		beautifully </a:t>
            </a:r>
            <a:r>
              <a:rPr lang="en-US" dirty="0">
                <a:solidFill>
                  <a:srgbClr val="FF0000"/>
                </a:solidFill>
              </a:rPr>
              <a:t>and got great gas mileage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6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Foreshadowing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author drops subtle hints about plot </a:t>
            </a:r>
            <a:r>
              <a:rPr lang="en-US" dirty="0" smtClean="0"/>
              <a:t>	developments to </a:t>
            </a:r>
            <a:r>
              <a:rPr lang="en-US" dirty="0"/>
              <a:t>come later in the story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In the opening of </a:t>
            </a:r>
            <a:r>
              <a:rPr lang="en-US" i="1" dirty="0">
                <a:solidFill>
                  <a:srgbClr val="FF0000"/>
                </a:solidFill>
              </a:rPr>
              <a:t>The Wizard of Oz</a:t>
            </a:r>
            <a:r>
              <a:rPr lang="en-US" dirty="0">
                <a:solidFill>
                  <a:srgbClr val="FF0000"/>
                </a:solidFill>
              </a:rPr>
              <a:t>, set in Kansas, the </a:t>
            </a:r>
            <a:r>
              <a:rPr lang="en-US" dirty="0" smtClean="0">
                <a:solidFill>
                  <a:srgbClr val="FF0000"/>
                </a:solidFill>
              </a:rPr>
              <a:t>		transformation </a:t>
            </a:r>
            <a:r>
              <a:rPr lang="en-US" dirty="0">
                <a:solidFill>
                  <a:srgbClr val="FF0000"/>
                </a:solidFill>
              </a:rPr>
              <a:t>of Miss Gulch into a witch on </a:t>
            </a:r>
            <a:r>
              <a:rPr lang="en-US" dirty="0" smtClean="0">
                <a:solidFill>
                  <a:srgbClr val="FF0000"/>
                </a:solidFill>
              </a:rPr>
              <a:t>		a </a:t>
            </a:r>
            <a:r>
              <a:rPr lang="en-US" dirty="0">
                <a:solidFill>
                  <a:srgbClr val="FF0000"/>
                </a:solidFill>
              </a:rPr>
              <a:t>broomstick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2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516</TotalTime>
  <Words>329</Words>
  <Application>Microsoft Office PowerPoint</Application>
  <PresentationFormat>On-screen Show (4:3)</PresentationFormat>
  <Paragraphs>246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Apex</vt:lpstr>
      <vt:lpstr>Literary Terms &amp; Stylistic Techniques</vt:lpstr>
      <vt:lpstr>Allegory</vt:lpstr>
      <vt:lpstr>Alliteration</vt:lpstr>
      <vt:lpstr>Allusion</vt:lpstr>
      <vt:lpstr>Assonance</vt:lpstr>
      <vt:lpstr>Climax</vt:lpstr>
      <vt:lpstr>Conflict</vt:lpstr>
      <vt:lpstr>Descriptive Details</vt:lpstr>
      <vt:lpstr>Foreshadowing</vt:lpstr>
      <vt:lpstr>Genre</vt:lpstr>
      <vt:lpstr>Gothic Fiction</vt:lpstr>
      <vt:lpstr>Grotesque</vt:lpstr>
      <vt:lpstr>Hyperbole</vt:lpstr>
      <vt:lpstr>Imagery</vt:lpstr>
      <vt:lpstr>Inference</vt:lpstr>
      <vt:lpstr>Irony</vt:lpstr>
      <vt:lpstr>Macabre</vt:lpstr>
      <vt:lpstr>Metaphor</vt:lpstr>
      <vt:lpstr>Mood</vt:lpstr>
      <vt:lpstr>Omniscient Narrator</vt:lpstr>
      <vt:lpstr>Pacing</vt:lpstr>
      <vt:lpstr>Parable</vt:lpstr>
      <vt:lpstr> Point of View</vt:lpstr>
      <vt:lpstr>Prediction</vt:lpstr>
      <vt:lpstr>Pseudonym</vt:lpstr>
      <vt:lpstr>Repetition</vt:lpstr>
      <vt:lpstr>Romanticism</vt:lpstr>
      <vt:lpstr>Satire</vt:lpstr>
      <vt:lpstr>Setting</vt:lpstr>
      <vt:lpstr>Suspense</vt:lpstr>
      <vt:lpstr>Symbol</vt:lpstr>
      <vt:lpstr>Transcendentalism</vt:lpstr>
      <vt:lpstr>Varied Sentence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Terms &amp; Stylistic Techniques</dc:title>
  <dc:creator>DELL</dc:creator>
  <cp:lastModifiedBy>ERASE-ME</cp:lastModifiedBy>
  <cp:revision>40</cp:revision>
  <dcterms:created xsi:type="dcterms:W3CDTF">2012-08-08T23:23:50Z</dcterms:created>
  <dcterms:modified xsi:type="dcterms:W3CDTF">2012-10-11T13:31:10Z</dcterms:modified>
</cp:coreProperties>
</file>